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8" r:id="rId3"/>
    <p:sldId id="256" r:id="rId4"/>
    <p:sldId id="258" r:id="rId5"/>
    <p:sldId id="261" r:id="rId6"/>
    <p:sldId id="265" r:id="rId7"/>
    <p:sldId id="264" r:id="rId8"/>
    <p:sldId id="263" r:id="rId9"/>
    <p:sldId id="260" r:id="rId10"/>
    <p:sldId id="267" r:id="rId11"/>
    <p:sldId id="266" r:id="rId1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C94"/>
    <a:srgbClr val="F4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6327"/>
  </p:normalViewPr>
  <p:slideViewPr>
    <p:cSldViewPr snapToGrid="0" snapToObjects="1">
      <p:cViewPr>
        <p:scale>
          <a:sx n="105" d="100"/>
          <a:sy n="105" d="100"/>
        </p:scale>
        <p:origin x="1447" y="6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D698450-5800-2D4E-BB3C-6CCD39541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A912C251-01D4-AF44-8089-9ED2B5E95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87CE5B1-A48B-4843-8F9C-4E49CC27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86A1-9B72-4040-9535-F1A9B0053CB3}" type="datetimeFigureOut">
              <a:rPr lang="nb-NO" smtClean="0"/>
              <a:t>26.02.2024</a:t>
            </a:fld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A17F580-34B4-894E-8ED5-64B8E280A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6FE8BCF-E7ED-F444-99B8-FEE8467B3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582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289C5F1-2382-774C-AFB1-72242078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E2029A07-AE16-8F48-B414-ED25845C2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B765490-5367-674B-8B4E-A5FC20431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86A1-9B72-4040-9535-F1A9B0053CB3}" type="datetimeFigureOut">
              <a:rPr lang="nb-NO" smtClean="0"/>
              <a:t>26.02.2024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CF620B3-150A-2E42-A7D4-0467D60F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4013A2D-BAA5-3F4A-82F4-15D4F3FF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8682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B6744B83-FF8B-FF4C-910F-E182C0DDC4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4E0724F9-425A-E643-ACF3-2CEBCB7D0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CE527AF-1BEF-674D-AF4D-4D04266FF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86A1-9B72-4040-9535-F1A9B0053CB3}" type="datetimeFigureOut">
              <a:rPr lang="nb-NO" smtClean="0"/>
              <a:t>26.02.2024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CDEAC38-8328-624A-B60B-0120380E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562B5F4-0E27-1344-AAAD-E1B19B3F7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9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AE83B38-890A-C645-8F1F-0F0F0AA4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BEC322A-B10B-B340-ADBD-2067309BC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252EBC9-E5F3-4940-86EC-91E72B6B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86A1-9B72-4040-9535-F1A9B0053CB3}" type="datetimeFigureOut">
              <a:rPr lang="nb-NO" smtClean="0"/>
              <a:t>26.02.2024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75952FE-B189-254A-A74F-41F976468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30CF3CD-3B9B-7B4F-A682-63DBEBED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7593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AB8E5E9-4D89-8445-A0EF-BCFC21B4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83DF293-38BF-974D-9AB1-CA7F8751F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EFBBC67-1252-CB47-A0E8-915C0B4C3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86A1-9B72-4040-9535-F1A9B0053CB3}" type="datetimeFigureOut">
              <a:rPr lang="nb-NO" smtClean="0"/>
              <a:t>26.02.2024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74CA462-E267-8F4D-8E79-80AC5E8B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08FF966-4C70-AC40-9F4F-0B65F27BB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226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BE7121E-8159-6D4D-B8E2-1646BB2A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0A2B789-047F-6A40-A881-BC4DE1FBF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10C399B3-45E2-E945-A428-D93558ACAD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7B27DFD9-998D-3345-8899-B804C88D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86A1-9B72-4040-9535-F1A9B0053CB3}" type="datetimeFigureOut">
              <a:rPr lang="nb-NO" smtClean="0"/>
              <a:t>26.02.2024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08AC397F-C2E4-6B46-967D-E681C34C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7A1D5FD3-714E-ED48-A5DB-6725A0F4B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0688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DA26769-C926-504E-AC1F-F1317C8E3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4490867-5757-5B42-9475-EC6FBE1C5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3808439-7DDF-4049-9D09-D3C8B2FCD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74A93B40-E96A-B04B-86A3-07AD5AD1FB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E4811870-E535-3D42-90DE-0E12CECF08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E6B2731D-295C-7048-AA48-B7540777B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86A1-9B72-4040-9535-F1A9B0053CB3}" type="datetimeFigureOut">
              <a:rPr lang="nb-NO" smtClean="0"/>
              <a:t>26.02.2024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8C739245-CF51-9043-806A-D0EA9B57D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2D546B37-9E6B-B84C-9B87-18B9BCD7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2049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F62570-0C68-EF49-9FFF-CCC481D4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BB2A1FBD-B1D7-234A-B9C1-75CD08307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86A1-9B72-4040-9535-F1A9B0053CB3}" type="datetimeFigureOut">
              <a:rPr lang="nb-NO" smtClean="0"/>
              <a:t>26.02.2024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2F94DE2B-1BCD-FF47-B43B-B2C01E10D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7E8EC89-F263-BC45-864E-008C7EBD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429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835BE808-831D-904E-A9D7-3E8BEBCCA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86A1-9B72-4040-9535-F1A9B0053CB3}" type="datetimeFigureOut">
              <a:rPr lang="nb-NO" smtClean="0"/>
              <a:t>26.02.2024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6365337D-1DC4-3549-901E-31042A53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85B150D-ED58-1941-AE1F-2DBC7BDB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4733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AAD2975-8F2B-894E-A5EA-852AD5F2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795981D-ADCD-E147-8BA5-D67232A36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7910AFFF-C818-CB4D-BF50-59BD873FF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94CB262-E348-6745-8BFD-FFA0BF28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86A1-9B72-4040-9535-F1A9B0053CB3}" type="datetimeFigureOut">
              <a:rPr lang="nb-NO" smtClean="0"/>
              <a:t>26.02.2024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400229CE-18C1-9A44-BD13-7192C5BF7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4DDE5323-BDDE-474B-BA6D-7AE8681A8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208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E666E12-8D03-3A49-8B61-5E70130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A944C38C-3F5E-6341-9FF3-74470A797D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8408D374-E15F-4449-B4EF-B3AB4AE3D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DC127D6-D258-9145-9853-C1080487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86A1-9B72-4040-9535-F1A9B0053CB3}" type="datetimeFigureOut">
              <a:rPr lang="nb-NO" smtClean="0"/>
              <a:t>26.02.2024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E5524FF-2B1D-974B-AFEA-DB289CCB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36DF19DB-D054-4743-AA26-B27B668C2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393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9772BDB0-4FB2-6440-9B01-F2C907278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86E771C-999D-0E47-A8A2-93FC06154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5B12D71-647F-8142-B867-E6A2C17A5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D86A1-9B72-4040-9535-F1A9B0053CB3}" type="datetimeFigureOut">
              <a:rPr lang="nb-NO" smtClean="0"/>
              <a:t>26.02.2024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13A1516-700C-884E-A283-450D92A41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45F5BBA-37CB-B146-BC57-425C43D7E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B35C4-A9A0-764E-823D-3F5AC1033B1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9757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b-M0Zt02AI" TargetMode="External"/><Relationship Id="rId2" Type="http://schemas.openxmlformats.org/officeDocument/2006/relationships/hyperlink" Target="https://www.efunda.com/formulae/solid_mechanics/plates/casestudy_list.cfm#SSS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ple.com/newsroom/2021/10/apple-unveils-game-changing-macbook-pro/" TargetMode="External"/><Relationship Id="rId5" Type="http://schemas.openxmlformats.org/officeDocument/2006/relationships/hyperlink" Target="https://variety.com/2019/digital/news/apple-design-chief-jony-ive-departs-1203255068/" TargetMode="External"/><Relationship Id="rId4" Type="http://schemas.openxmlformats.org/officeDocument/2006/relationships/hyperlink" Target="https://www.youtube.com/watch?v=D-HSGEztyg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www.efunda.com/formulae/solid_mechanics/plates/calculators/SSSS_PUniform.cfm#Result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6856E66-A419-7349-A36F-BC52B9070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[Fjern denne]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9C73428-6543-CB48-A62F-0B08DA3BA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b-NO" dirty="0" err="1"/>
              <a:t>Description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structure</a:t>
            </a:r>
            <a:endParaRPr lang="nb-NO" dirty="0"/>
          </a:p>
          <a:p>
            <a:r>
              <a:rPr lang="nb-NO" dirty="0" err="1"/>
              <a:t>Objective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work</a:t>
            </a:r>
            <a:endParaRPr lang="nb-NO" dirty="0"/>
          </a:p>
          <a:p>
            <a:r>
              <a:rPr lang="nb-NO" dirty="0" err="1"/>
              <a:t>Description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loading</a:t>
            </a:r>
            <a:r>
              <a:rPr lang="nb-NO" dirty="0"/>
              <a:t>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boundary</a:t>
            </a:r>
            <a:r>
              <a:rPr lang="nb-NO" dirty="0"/>
              <a:t> </a:t>
            </a:r>
            <a:r>
              <a:rPr lang="nb-NO" dirty="0" err="1"/>
              <a:t>conditions</a:t>
            </a:r>
            <a:endParaRPr lang="nb-NO" dirty="0"/>
          </a:p>
          <a:p>
            <a:r>
              <a:rPr lang="nb-NO" dirty="0" err="1"/>
              <a:t>Description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:</a:t>
            </a:r>
          </a:p>
          <a:p>
            <a:r>
              <a:rPr lang="nb-NO" dirty="0" err="1"/>
              <a:t>material’s</a:t>
            </a:r>
            <a:r>
              <a:rPr lang="nb-NO" dirty="0"/>
              <a:t> </a:t>
            </a:r>
            <a:r>
              <a:rPr lang="nb-NO" dirty="0" err="1"/>
              <a:t>model</a:t>
            </a:r>
            <a:endParaRPr lang="nb-NO" dirty="0"/>
          </a:p>
          <a:p>
            <a:r>
              <a:rPr lang="nb-NO" dirty="0" err="1"/>
              <a:t>translation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loading</a:t>
            </a:r>
            <a:r>
              <a:rPr lang="nb-NO" dirty="0"/>
              <a:t> and </a:t>
            </a:r>
            <a:r>
              <a:rPr lang="nb-NO" dirty="0" err="1"/>
              <a:t>boundary</a:t>
            </a:r>
            <a:r>
              <a:rPr lang="nb-NO" dirty="0"/>
              <a:t> </a:t>
            </a:r>
            <a:r>
              <a:rPr lang="nb-NO" dirty="0" err="1"/>
              <a:t>conditions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corresponding</a:t>
            </a:r>
            <a:r>
              <a:rPr lang="nb-NO" dirty="0"/>
              <a:t> FE </a:t>
            </a:r>
            <a:r>
              <a:rPr lang="nb-NO" dirty="0" err="1"/>
              <a:t>ones</a:t>
            </a:r>
            <a:endParaRPr lang="nb-NO" dirty="0"/>
          </a:p>
          <a:p>
            <a:r>
              <a:rPr lang="nb-NO" dirty="0" err="1"/>
              <a:t>choice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element type and </a:t>
            </a:r>
            <a:r>
              <a:rPr lang="nb-NO" dirty="0" err="1"/>
              <a:t>size</a:t>
            </a:r>
            <a:endParaRPr lang="nb-NO" dirty="0"/>
          </a:p>
          <a:p>
            <a:r>
              <a:rPr lang="nb-NO" dirty="0" err="1"/>
              <a:t>Results</a:t>
            </a:r>
            <a:endParaRPr lang="nb-NO" dirty="0"/>
          </a:p>
          <a:p>
            <a:r>
              <a:rPr lang="nb-NO" dirty="0" err="1"/>
              <a:t>Discussion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results</a:t>
            </a:r>
            <a:r>
              <a:rPr lang="nb-NO" dirty="0"/>
              <a:t> (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comparison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simplified</a:t>
            </a:r>
            <a:r>
              <a:rPr lang="nb-NO" dirty="0"/>
              <a:t>, </a:t>
            </a:r>
            <a:r>
              <a:rPr lang="nb-NO" dirty="0" err="1"/>
              <a:t>analytical</a:t>
            </a:r>
            <a:r>
              <a:rPr lang="nb-NO" dirty="0"/>
              <a:t> </a:t>
            </a:r>
            <a:r>
              <a:rPr lang="nb-NO" dirty="0" err="1"/>
              <a:t>solutions</a:t>
            </a:r>
            <a:r>
              <a:rPr lang="nb-NO" dirty="0"/>
              <a:t>)</a:t>
            </a:r>
          </a:p>
          <a:p>
            <a:r>
              <a:rPr lang="nb-NO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2902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EA0A6-AE5D-DB6D-C45E-6D07AC1A9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115DEB4-03E5-BB23-E4B4-D98F7FC6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Abaqus Model</a:t>
            </a:r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1AC4F5F5-377A-2183-FF89-D64E07FC69A7}"/>
              </a:ext>
            </a:extLst>
          </p:cNvPr>
          <p:cNvSpPr txBox="1">
            <a:spLocks/>
          </p:cNvSpPr>
          <p:nvPr/>
        </p:nvSpPr>
        <p:spPr>
          <a:xfrm>
            <a:off x="838200" y="1411480"/>
            <a:ext cx="3077306" cy="5081394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Part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1. Solid &gt; Extruction: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2. Assign midsurface section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=&gt; shell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b="1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Width = 312.6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Height = 221.2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Depth = 15.5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Partition: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feets: r=10mm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14023823-F7BA-DE2C-F5D6-5B7CF362F054}"/>
              </a:ext>
            </a:extLst>
          </p:cNvPr>
          <p:cNvSpPr txBox="1">
            <a:spLocks/>
          </p:cNvSpPr>
          <p:nvPr/>
        </p:nvSpPr>
        <p:spPr>
          <a:xfrm>
            <a:off x="4245822" y="1411479"/>
            <a:ext cx="2933700" cy="2729298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Property</a:t>
            </a:r>
          </a:p>
          <a:p>
            <a:pPr marL="0" indent="0">
              <a:buNone/>
            </a:pP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Shell, homogenous 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&gt; shell thickness = 15.5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Isotropic, youngsmodule = 72000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Poissons ratio = 0.333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3B7EBBFD-F17B-E56B-9502-46D78F1B2F3C}"/>
              </a:ext>
            </a:extLst>
          </p:cNvPr>
          <p:cNvSpPr txBox="1">
            <a:spLocks/>
          </p:cNvSpPr>
          <p:nvPr/>
        </p:nvSpPr>
        <p:spPr>
          <a:xfrm>
            <a:off x="7605898" y="4961085"/>
            <a:ext cx="2933700" cy="1508040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Assembly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Mesh on part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DA6BDD8-D1D9-D7B9-6624-01316A9BAFC9}"/>
              </a:ext>
            </a:extLst>
          </p:cNvPr>
          <p:cNvSpPr txBox="1">
            <a:spLocks/>
          </p:cNvSpPr>
          <p:nvPr/>
        </p:nvSpPr>
        <p:spPr>
          <a:xfrm>
            <a:off x="7605898" y="222249"/>
            <a:ext cx="2981730" cy="3206751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Step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Static, general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Nlgeom = off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Incrementation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: maxInc = 200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Inital = 0.01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Min = 1E-05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Max = 0.01</a:t>
            </a:r>
          </a:p>
        </p:txBody>
      </p:sp>
      <p:sp>
        <p:nvSpPr>
          <p:cNvPr id="11" name="Plassholder for innhold 2">
            <a:extLst>
              <a:ext uri="{FF2B5EF4-FFF2-40B4-BE49-F238E27FC236}">
                <a16:creationId xmlns:a16="http://schemas.microsoft.com/office/drawing/2014/main" id="{4B2F3391-5129-021D-7107-351B206A428D}"/>
              </a:ext>
            </a:extLst>
          </p:cNvPr>
          <p:cNvSpPr txBox="1">
            <a:spLocks/>
          </p:cNvSpPr>
          <p:nvPr/>
        </p:nvSpPr>
        <p:spPr>
          <a:xfrm>
            <a:off x="4293852" y="4248479"/>
            <a:ext cx="2933700" cy="2244394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Load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Pressure: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magnitude: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Brown (positive side)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BC: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Feet/edges: U1=U2=U3=0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12" name="Plassholder for innhold 2">
            <a:extLst>
              <a:ext uri="{FF2B5EF4-FFF2-40B4-BE49-F238E27FC236}">
                <a16:creationId xmlns:a16="http://schemas.microsoft.com/office/drawing/2014/main" id="{55E57C62-DE00-330D-7FAF-3B846BF3B0E4}"/>
              </a:ext>
            </a:extLst>
          </p:cNvPr>
          <p:cNvSpPr txBox="1">
            <a:spLocks/>
          </p:cNvSpPr>
          <p:nvPr/>
        </p:nvSpPr>
        <p:spPr>
          <a:xfrm>
            <a:off x="7605414" y="3692647"/>
            <a:ext cx="2981730" cy="1004791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Mesh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S4R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084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FA652-7B05-AA23-8F90-50961BAA7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0566BF-0697-65AD-32D5-1B6B26EF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Sources</a:t>
            </a:r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8887EACC-7114-06C7-64F7-0C0F3F688957}"/>
              </a:ext>
            </a:extLst>
          </p:cNvPr>
          <p:cNvSpPr txBox="1">
            <a:spLocks/>
          </p:cNvSpPr>
          <p:nvPr/>
        </p:nvSpPr>
        <p:spPr>
          <a:xfrm>
            <a:off x="838202" y="1825625"/>
            <a:ext cx="10081292" cy="4351338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>
                <a:latin typeface="Inter Soft Semibold" pitchFamily="2" charset="0"/>
                <a:ea typeface="Inter Soft Semibold" pitchFamily="2" charset="0"/>
                <a:hlinkClick r:id="rId2"/>
              </a:rPr>
              <a:t>https://www.efunda.com/formulae/solid_mechanics/plates/casestudy_list.cfm#SSSS</a:t>
            </a: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Powerpoints for this course, as well as the lecture recordings</a:t>
            </a: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  <a:hlinkClick r:id="rId3"/>
              </a:rPr>
              <a:t>https://www.youtube.com/watch?v=kb-M0Zt02AI</a:t>
            </a: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  <a:hlinkClick r:id="rId4"/>
              </a:rPr>
              <a:t>https://www.youtube.com/watch?v=D-HSGEztygM</a:t>
            </a: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SF symbols</a:t>
            </a: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Picture: Jony Ive, </a:t>
            </a:r>
            <a:r>
              <a:rPr lang="nb-NO" dirty="0">
                <a:latin typeface="Inter Soft Semibold" pitchFamily="2" charset="0"/>
                <a:ea typeface="Inter Soft Semibold" pitchFamily="2" charset="0"/>
                <a:hlinkClick r:id="rId5"/>
              </a:rPr>
              <a:t>https://variety.com/2019/digital/news/apple-design-chief-jony-ive-departs-1203255068/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 </a:t>
            </a: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Picture: Macbook Pro </a:t>
            </a:r>
            <a:r>
              <a:rPr lang="nb-NO" dirty="0">
                <a:latin typeface="Inter Soft Semibold" pitchFamily="2" charset="0"/>
                <a:ea typeface="Inter Soft Semibold" pitchFamily="2" charset="0"/>
                <a:hlinkClick r:id="rId6"/>
              </a:rPr>
              <a:t>https://www.apple.com/newsroom/2021/10/apple-unveils-game-changing-macbook-pro/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5780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B7995-C27A-2560-AEE9-2E25C3693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A38D01B-36EA-4F09-B4A6-D6446FE76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TODO list</a:t>
            </a: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11321D57-5BE8-B495-E2CD-72EE3A627ACF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4408714" cy="4737326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Add numerical simplyfied solution</a:t>
            </a:r>
          </a:p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Add apple-emoji</a:t>
            </a:r>
          </a:p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Add Abaqus model</a:t>
            </a:r>
          </a:p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Add sources</a:t>
            </a:r>
          </a:p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Add pictures of effects of different mesh sizes</a:t>
            </a:r>
          </a:p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Delete this and previous page</a:t>
            </a:r>
          </a:p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pic>
        <p:nvPicPr>
          <p:cNvPr id="7" name="Grafikk 6">
            <a:extLst>
              <a:ext uri="{FF2B5EF4-FFF2-40B4-BE49-F238E27FC236}">
                <a16:creationId xmlns:a16="http://schemas.microsoft.com/office/drawing/2014/main" id="{59369036-A23E-2B98-4975-553A95116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9102" y="2675658"/>
            <a:ext cx="2410872" cy="225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6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B856134-DB3B-C540-80DB-AB30EBD9B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9" y="1940507"/>
            <a:ext cx="10954342" cy="2976986"/>
          </a:xfrm>
        </p:spPr>
        <p:txBody>
          <a:bodyPr>
            <a:normAutofit fontScale="90000"/>
          </a:bodyPr>
          <a:lstStyle/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Analysis of displacements for a</a:t>
            </a:r>
            <a:br>
              <a:rPr lang="nb-NO" dirty="0">
                <a:latin typeface="Inter Soft Semibold" pitchFamily="2" charset="0"/>
                <a:ea typeface="Inter Soft Semibold" pitchFamily="2" charset="0"/>
              </a:rPr>
            </a:b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plate 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of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 aluminium 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with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uniform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 load</a:t>
            </a:r>
            <a:b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</a:br>
            <a:r>
              <a:rPr lang="nb-NO" dirty="0">
                <a:latin typeface="Inter Soft Semibold" pitchFamily="2" charset="0"/>
                <a:ea typeface="Inter Soft Semibold" pitchFamily="2" charset="0"/>
              </a:rPr>
              <a:t>with different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boundry conditions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,</a:t>
            </a:r>
            <a:b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</a:br>
            <a:r>
              <a:rPr lang="nb-NO" dirty="0">
                <a:latin typeface="Inter Soft Semibold" pitchFamily="2" charset="0"/>
                <a:ea typeface="Inter Soft Semibold" pitchFamily="2" charset="0"/>
              </a:rPr>
              <a:t>in Abaqus</a:t>
            </a:r>
            <a:endParaRPr lang="nb-NO" dirty="0">
              <a:solidFill>
                <a:srgbClr val="009C94"/>
              </a:solidFill>
              <a:latin typeface="Inter Soft Semibold" pitchFamily="2" charset="0"/>
              <a:ea typeface="Inter Soft Semibold" pitchFamily="2" charset="0"/>
            </a:endParaRPr>
          </a:p>
        </p:txBody>
      </p:sp>
      <p:pic>
        <p:nvPicPr>
          <p:cNvPr id="3" name="Bilde 4" descr="Et bilde som inneholder Menneskeansikt, person, Kinn, hals&#10;&#10;Automatisk generert beskrivelse">
            <a:extLst>
              <a:ext uri="{FF2B5EF4-FFF2-40B4-BE49-F238E27FC236}">
                <a16:creationId xmlns:a16="http://schemas.microsoft.com/office/drawing/2014/main" id="{FCC89352-064D-E040-98B7-DF4D8EA9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31470">
            <a:off x="10271290" y="4679732"/>
            <a:ext cx="2422200" cy="276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15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AB14E7-3E8C-5549-949E-B3FF66E3A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>
                <a:latin typeface="Inter Soft Semibold" pitchFamily="2" charset="0"/>
                <a:ea typeface="Inter Soft Semibold" pitchFamily="2" charset="0"/>
              </a:rPr>
              <a:t>Outline</a:t>
            </a:r>
            <a:endParaRPr lang="nb-NO" b="1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EEEECDB5-546E-B944-A222-266267BB2CD5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4231584" cy="3594790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Description</a:t>
            </a:r>
          </a:p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Model</a:t>
            </a:r>
          </a:p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 err="1">
                <a:latin typeface="Inter Soft Semibold" pitchFamily="2" charset="0"/>
                <a:ea typeface="Inter Soft Semibold" pitchFamily="2" charset="0"/>
              </a:rPr>
              <a:t>Abaqus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 </a:t>
            </a:r>
            <a:r>
              <a:rPr lang="nb-NO" dirty="0" err="1">
                <a:latin typeface="Inter Soft Semibold" pitchFamily="2" charset="0"/>
                <a:ea typeface="Inter Soft Semibold" pitchFamily="2" charset="0"/>
              </a:rPr>
              <a:t>Simulation</a:t>
            </a: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 err="1">
                <a:latin typeface="Inter Soft Semibold" pitchFamily="2" charset="0"/>
                <a:ea typeface="Inter Soft Semibold" pitchFamily="2" charset="0"/>
              </a:rPr>
              <a:t>Discussion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 &amp; </a:t>
            </a:r>
            <a:r>
              <a:rPr lang="nb-NO" dirty="0" err="1">
                <a:latin typeface="Inter Soft Semibold" pitchFamily="2" charset="0"/>
                <a:ea typeface="Inter Soft Semibold" pitchFamily="2" charset="0"/>
              </a:rPr>
              <a:t>Comparison</a:t>
            </a: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Conclusion</a:t>
            </a:r>
          </a:p>
          <a:p>
            <a:pPr marL="514350" indent="-514350">
              <a:buClr>
                <a:schemeClr val="tx1">
                  <a:lumMod val="50000"/>
                  <a:lumOff val="50000"/>
                </a:schemeClr>
              </a:buClr>
              <a:buSzPct val="70000"/>
              <a:buFont typeface="+mj-lt"/>
              <a:buAutoNum type="arabicPeriod"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Abaqus Model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pic>
        <p:nvPicPr>
          <p:cNvPr id="7" name="Grafikk 6">
            <a:extLst>
              <a:ext uri="{FF2B5EF4-FFF2-40B4-BE49-F238E27FC236}">
                <a16:creationId xmlns:a16="http://schemas.microsoft.com/office/drawing/2014/main" id="{5F40F72F-5F7C-8C4B-9F76-3E58814A3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9146" y="2489517"/>
            <a:ext cx="142024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48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AB14E7-3E8C-5549-949E-B3FF66E3A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Description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ACB5141-AEA8-BD4D-9814-3DD1E20A4D32}"/>
              </a:ext>
            </a:extLst>
          </p:cNvPr>
          <p:cNvSpPr txBox="1">
            <a:spLocks/>
          </p:cNvSpPr>
          <p:nvPr/>
        </p:nvSpPr>
        <p:spPr>
          <a:xfrm>
            <a:off x="7899785" y="271243"/>
            <a:ext cx="4320960" cy="6894870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b="1" dirty="0" err="1">
                <a:latin typeface="Inter Soft Semibold" pitchFamily="2" charset="0"/>
                <a:ea typeface="Inter Soft Semibold" pitchFamily="2" charset="0"/>
              </a:rPr>
              <a:t>Idea</a:t>
            </a:r>
            <a:endParaRPr lang="nb-NO" b="1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EEEECDB5-546E-B944-A222-266267BB2CD5}"/>
              </a:ext>
            </a:extLst>
          </p:cNvPr>
          <p:cNvSpPr txBox="1">
            <a:spLocks/>
          </p:cNvSpPr>
          <p:nvPr/>
        </p:nvSpPr>
        <p:spPr>
          <a:xfrm>
            <a:off x="838200" y="1484915"/>
            <a:ext cx="5677727" cy="1066662"/>
          </a:xfrm>
          <a:prstGeom prst="roundRect">
            <a:avLst>
              <a:gd name="adj" fmla="val 22346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How much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force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 does it take for a Macbook Pro to bend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1mm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pic>
        <p:nvPicPr>
          <p:cNvPr id="5" name="Bilde 4" descr="Et bilde som inneholder Menneskeansikt, person, Kinn, hals&#10;&#10;Automatisk generert beskrivelse">
            <a:extLst>
              <a:ext uri="{FF2B5EF4-FFF2-40B4-BE49-F238E27FC236}">
                <a16:creationId xmlns:a16="http://schemas.microsoft.com/office/drawing/2014/main" id="{69C4B360-252B-574B-8DF7-504F31DB6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94737">
            <a:off x="-598094" y="4766817"/>
            <a:ext cx="2422200" cy="2768229"/>
          </a:xfrm>
          <a:prstGeom prst="rect">
            <a:avLst/>
          </a:prstGeom>
        </p:spPr>
      </p:pic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5883F0D2-814F-D047-BFC9-6D0E51B080E8}"/>
              </a:ext>
            </a:extLst>
          </p:cNvPr>
          <p:cNvSpPr txBox="1">
            <a:spLocks/>
          </p:cNvSpPr>
          <p:nvPr/>
        </p:nvSpPr>
        <p:spPr>
          <a:xfrm>
            <a:off x="838199" y="2796635"/>
            <a:ext cx="5677727" cy="967924"/>
          </a:xfrm>
          <a:prstGeom prst="roundRect">
            <a:avLst>
              <a:gd name="adj" fmla="val 23976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What is the effect of a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uniform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 load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without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 and with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feets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pic>
        <p:nvPicPr>
          <p:cNvPr id="7" name="Bilde 6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2FCB9849-9ED5-504F-B634-AC49E8C72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236" y="4743760"/>
            <a:ext cx="3942184" cy="2562420"/>
          </a:xfrm>
          <a:prstGeom prst="rect">
            <a:avLst/>
          </a:prstGeom>
        </p:spPr>
      </p:pic>
      <p:pic>
        <p:nvPicPr>
          <p:cNvPr id="16" name="Grafikk 15">
            <a:extLst>
              <a:ext uri="{FF2B5EF4-FFF2-40B4-BE49-F238E27FC236}">
                <a16:creationId xmlns:a16="http://schemas.microsoft.com/office/drawing/2014/main" id="{F09A3DA4-A042-C947-98FF-2B864E6F0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001680" y="3688599"/>
            <a:ext cx="2958138" cy="1958983"/>
          </a:xfrm>
          <a:prstGeom prst="rect">
            <a:avLst/>
          </a:prstGeom>
        </p:spPr>
      </p:pic>
      <p:pic>
        <p:nvPicPr>
          <p:cNvPr id="17" name="Bilde 16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DC3A940A-65C6-4449-A0CB-A41827D4F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8" t="-5328" r="-728" b="36065"/>
          <a:stretch/>
        </p:blipFill>
        <p:spPr>
          <a:xfrm>
            <a:off x="8445683" y="1527035"/>
            <a:ext cx="3775062" cy="1774819"/>
          </a:xfrm>
          <a:prstGeom prst="rect">
            <a:avLst/>
          </a:prstGeom>
        </p:spPr>
      </p:pic>
      <p:sp>
        <p:nvSpPr>
          <p:cNvPr id="19" name="Plassholder for innhold 2">
            <a:extLst>
              <a:ext uri="{FF2B5EF4-FFF2-40B4-BE49-F238E27FC236}">
                <a16:creationId xmlns:a16="http://schemas.microsoft.com/office/drawing/2014/main" id="{EC726BB3-E82A-FF49-9721-1448C1CD2160}"/>
              </a:ext>
            </a:extLst>
          </p:cNvPr>
          <p:cNvSpPr txBox="1">
            <a:spLocks/>
          </p:cNvSpPr>
          <p:nvPr/>
        </p:nvSpPr>
        <p:spPr>
          <a:xfrm>
            <a:off x="2131736" y="4061365"/>
            <a:ext cx="4384190" cy="2354559"/>
          </a:xfrm>
          <a:prstGeom prst="roundRect">
            <a:avLst>
              <a:gd name="adj" fmla="val 990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Assumptions</a:t>
            </a: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Thin plate theory</a:t>
            </a: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One unified block of aluminium</a:t>
            </a:r>
          </a:p>
        </p:txBody>
      </p:sp>
      <p:pic>
        <p:nvPicPr>
          <p:cNvPr id="8" name="Grafikk 15">
            <a:extLst>
              <a:ext uri="{FF2B5EF4-FFF2-40B4-BE49-F238E27FC236}">
                <a16:creationId xmlns:a16="http://schemas.microsoft.com/office/drawing/2014/main" id="{FEBFA3CB-07BD-A8B4-AD13-4330ABD01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001680" y="592594"/>
            <a:ext cx="2958138" cy="195898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9763C-91C8-BE9A-559A-3653E1BA4C76}"/>
              </a:ext>
            </a:extLst>
          </p:cNvPr>
          <p:cNvCxnSpPr>
            <a:cxnSpLocks/>
          </p:cNvCxnSpPr>
          <p:nvPr/>
        </p:nvCxnSpPr>
        <p:spPr>
          <a:xfrm flipV="1">
            <a:off x="9001680" y="3354762"/>
            <a:ext cx="566816" cy="291952"/>
          </a:xfrm>
          <a:prstGeom prst="straightConnector1">
            <a:avLst/>
          </a:prstGeom>
          <a:ln w="57150" cap="flat" cmpd="sng" algn="ctr">
            <a:solidFill>
              <a:srgbClr val="009C9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7F61D-34FD-B1A6-51C9-45FF541BC668}"/>
              </a:ext>
            </a:extLst>
          </p:cNvPr>
          <p:cNvCxnSpPr>
            <a:cxnSpLocks/>
          </p:cNvCxnSpPr>
          <p:nvPr/>
        </p:nvCxnSpPr>
        <p:spPr>
          <a:xfrm flipV="1">
            <a:off x="8870672" y="6474888"/>
            <a:ext cx="566816" cy="291952"/>
          </a:xfrm>
          <a:prstGeom prst="straightConnector1">
            <a:avLst/>
          </a:prstGeom>
          <a:ln w="57150" cap="flat" cmpd="sng" algn="ctr">
            <a:solidFill>
              <a:srgbClr val="009C9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199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innhold 2">
            <a:extLst>
              <a:ext uri="{FF2B5EF4-FFF2-40B4-BE49-F238E27FC236}">
                <a16:creationId xmlns:a16="http://schemas.microsoft.com/office/drawing/2014/main" id="{ED97CCE6-0A5D-D36D-7D95-6D73FB55689C}"/>
              </a:ext>
            </a:extLst>
          </p:cNvPr>
          <p:cNvSpPr txBox="1">
            <a:spLocks/>
          </p:cNvSpPr>
          <p:nvPr/>
        </p:nvSpPr>
        <p:spPr>
          <a:xfrm>
            <a:off x="4735285" y="-315685"/>
            <a:ext cx="9018191" cy="7783286"/>
          </a:xfrm>
          <a:prstGeom prst="roundRect">
            <a:avLst>
              <a:gd name="adj" fmla="val 9948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AAB14E7-3E8C-5549-949E-B3FF66E3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84339" cy="1325563"/>
          </a:xfrm>
        </p:spPr>
        <p:txBody>
          <a:bodyPr/>
          <a:lstStyle/>
          <a:p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Model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ACB5141-AEA8-BD4D-9814-3DD1E20A4D32}"/>
              </a:ext>
            </a:extLst>
          </p:cNvPr>
          <p:cNvSpPr txBox="1">
            <a:spLocks/>
          </p:cNvSpPr>
          <p:nvPr/>
        </p:nvSpPr>
        <p:spPr>
          <a:xfrm>
            <a:off x="2308910" y="4333656"/>
            <a:ext cx="2192155" cy="2344977"/>
          </a:xfrm>
          <a:prstGeom prst="roundRect">
            <a:avLst>
              <a:gd name="adj" fmla="val 8288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Boundary Condition</a:t>
            </a:r>
          </a:p>
          <a:p>
            <a:pPr marL="0" indent="0"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Either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edges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 or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feets 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are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simply supported</a:t>
            </a: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EEEECDB5-546E-B944-A222-266267BB2CD5}"/>
              </a:ext>
            </a:extLst>
          </p:cNvPr>
          <p:cNvSpPr txBox="1">
            <a:spLocks/>
          </p:cNvSpPr>
          <p:nvPr/>
        </p:nvSpPr>
        <p:spPr>
          <a:xfrm>
            <a:off x="167635" y="1864217"/>
            <a:ext cx="1976851" cy="2381882"/>
          </a:xfrm>
          <a:prstGeom prst="roundRect">
            <a:avLst>
              <a:gd name="adj" fmla="val 11816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Structure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width =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312.6mm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height =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221.2mm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thickness =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15.5mm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4" name="Plassholder for innhold 2">
            <a:extLst>
              <a:ext uri="{FF2B5EF4-FFF2-40B4-BE49-F238E27FC236}">
                <a16:creationId xmlns:a16="http://schemas.microsoft.com/office/drawing/2014/main" id="{A16DDF76-03CE-CE7B-DC28-D2D3B8EE295D}"/>
              </a:ext>
            </a:extLst>
          </p:cNvPr>
          <p:cNvSpPr txBox="1">
            <a:spLocks/>
          </p:cNvSpPr>
          <p:nvPr/>
        </p:nvSpPr>
        <p:spPr>
          <a:xfrm>
            <a:off x="167637" y="4339071"/>
            <a:ext cx="1976849" cy="2344977"/>
          </a:xfrm>
          <a:prstGeom prst="roundRect">
            <a:avLst>
              <a:gd name="adj" fmla="val 1471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Material Properties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Alumnium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E =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72GPa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V =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0.333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40DE51D0-EEBA-0DB3-BE58-DB3FDBA130D3}"/>
              </a:ext>
            </a:extLst>
          </p:cNvPr>
          <p:cNvSpPr txBox="1">
            <a:spLocks/>
          </p:cNvSpPr>
          <p:nvPr/>
        </p:nvSpPr>
        <p:spPr>
          <a:xfrm>
            <a:off x="2314524" y="1864217"/>
            <a:ext cx="2186541" cy="2381882"/>
          </a:xfrm>
          <a:prstGeom prst="roundRect">
            <a:avLst>
              <a:gd name="adj" fmla="val 10743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Load</a:t>
            </a:r>
          </a:p>
          <a:p>
            <a:pPr marL="0" indent="0"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Both cases have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uniformed 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distrubuted load</a:t>
            </a:r>
          </a:p>
        </p:txBody>
      </p:sp>
      <p:pic>
        <p:nvPicPr>
          <p:cNvPr id="17" name="Picture 16" descr="A blue background with red dots&#10;&#10;Description automatically generated">
            <a:extLst>
              <a:ext uri="{FF2B5EF4-FFF2-40B4-BE49-F238E27FC236}">
                <a16:creationId xmlns:a16="http://schemas.microsoft.com/office/drawing/2014/main" id="{358C3F90-5C87-A42D-B033-BEE43ACE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025" y="3110233"/>
            <a:ext cx="8084803" cy="3497615"/>
          </a:xfrm>
          <a:prstGeom prst="rect">
            <a:avLst/>
          </a:prstGeom>
        </p:spPr>
      </p:pic>
      <p:pic>
        <p:nvPicPr>
          <p:cNvPr id="19" name="Picture 18" descr="A blue rectangle with red arrows&#10;&#10;Description automatically generated">
            <a:extLst>
              <a:ext uri="{FF2B5EF4-FFF2-40B4-BE49-F238E27FC236}">
                <a16:creationId xmlns:a16="http://schemas.microsoft.com/office/drawing/2014/main" id="{698BF481-1308-6086-820E-E96697DF0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27" y="-174171"/>
            <a:ext cx="8328797" cy="36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8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BE4B5F7C-CE8C-2A5C-416C-40D7C4CBE12A}"/>
              </a:ext>
            </a:extLst>
          </p:cNvPr>
          <p:cNvSpPr txBox="1">
            <a:spLocks/>
          </p:cNvSpPr>
          <p:nvPr/>
        </p:nvSpPr>
        <p:spPr>
          <a:xfrm>
            <a:off x="5573535" y="3559356"/>
            <a:ext cx="6887728" cy="3072267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12" name="Plassholder for innhold 2">
            <a:extLst>
              <a:ext uri="{FF2B5EF4-FFF2-40B4-BE49-F238E27FC236}">
                <a16:creationId xmlns:a16="http://schemas.microsoft.com/office/drawing/2014/main" id="{71220F97-54AD-CC93-C2E1-EDB1B92E35B9}"/>
              </a:ext>
            </a:extLst>
          </p:cNvPr>
          <p:cNvSpPr txBox="1">
            <a:spLocks/>
          </p:cNvSpPr>
          <p:nvPr/>
        </p:nvSpPr>
        <p:spPr>
          <a:xfrm>
            <a:off x="5573535" y="148447"/>
            <a:ext cx="6887728" cy="3072267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AAB14E7-3E8C-5549-949E-B3FF66E3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95157" cy="1325563"/>
          </a:xfrm>
        </p:spPr>
        <p:txBody>
          <a:bodyPr/>
          <a:lstStyle/>
          <a:p>
            <a:r>
              <a:rPr lang="nb-NO" b="1" dirty="0" err="1">
                <a:latin typeface="Inter Soft Semibold" pitchFamily="2" charset="0"/>
                <a:ea typeface="Inter Soft Semibold" pitchFamily="2" charset="0"/>
              </a:rPr>
              <a:t>Abaqus</a:t>
            </a: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 </a:t>
            </a:r>
            <a:r>
              <a:rPr lang="nb-NO" b="1" dirty="0" err="1">
                <a:latin typeface="Inter Soft Semibold" pitchFamily="2" charset="0"/>
                <a:ea typeface="Inter Soft Semibold" pitchFamily="2" charset="0"/>
              </a:rPr>
              <a:t>Simulations</a:t>
            </a:r>
            <a:endParaRPr lang="nb-NO" b="1" dirty="0">
              <a:latin typeface="Inter Soft Semibold" pitchFamily="2" charset="0"/>
              <a:ea typeface="Inter Soft Semibold" pitchFamily="2" charset="0"/>
            </a:endParaRPr>
          </a:p>
        </p:txBody>
      </p:sp>
      <p:pic>
        <p:nvPicPr>
          <p:cNvPr id="6" name="ss_displacement">
            <a:hlinkClick r:id="" action="ppaction://media"/>
            <a:extLst>
              <a:ext uri="{FF2B5EF4-FFF2-40B4-BE49-F238E27FC236}">
                <a16:creationId xmlns:a16="http://schemas.microsoft.com/office/drawing/2014/main" id="{BFEC7FDD-6E76-542E-1AF2-136974EE1C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42915" y="226376"/>
            <a:ext cx="6511701" cy="2916408"/>
          </a:xfrm>
          <a:prstGeom prst="rect">
            <a:avLst/>
          </a:prstGeom>
        </p:spPr>
      </p:pic>
      <p:pic>
        <p:nvPicPr>
          <p:cNvPr id="11" name="feet_displacement">
            <a:hlinkClick r:id="" action="ppaction://media"/>
            <a:extLst>
              <a:ext uri="{FF2B5EF4-FFF2-40B4-BE49-F238E27FC236}">
                <a16:creationId xmlns:a16="http://schemas.microsoft.com/office/drawing/2014/main" id="{9911A1C9-862A-DDA0-0E76-4E2DC06E28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42915" y="3624242"/>
            <a:ext cx="6568595" cy="2942493"/>
          </a:xfrm>
          <a:prstGeom prst="rect">
            <a:avLst/>
          </a:prstGeom>
        </p:spPr>
      </p:pic>
      <p:sp>
        <p:nvSpPr>
          <p:cNvPr id="16" name="Plassholder for innhold 2">
            <a:extLst>
              <a:ext uri="{FF2B5EF4-FFF2-40B4-BE49-F238E27FC236}">
                <a16:creationId xmlns:a16="http://schemas.microsoft.com/office/drawing/2014/main" id="{B0288E08-BE1A-F168-83A1-7E4F5DB1B6FE}"/>
              </a:ext>
            </a:extLst>
          </p:cNvPr>
          <p:cNvSpPr txBox="1">
            <a:spLocks/>
          </p:cNvSpPr>
          <p:nvPr/>
        </p:nvSpPr>
        <p:spPr>
          <a:xfrm>
            <a:off x="131765" y="1515532"/>
            <a:ext cx="5271829" cy="4977343"/>
          </a:xfrm>
          <a:prstGeom prst="roundRect">
            <a:avLst>
              <a:gd name="adj" fmla="val 5184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Comments</a:t>
            </a:r>
          </a:p>
          <a:p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Smaller 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displacements for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feet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 than edge for the same force</a:t>
            </a:r>
          </a:p>
        </p:txBody>
      </p:sp>
      <p:pic>
        <p:nvPicPr>
          <p:cNvPr id="15" name="Picture 14" descr="A graph of a line&#10;&#10;Description automatically generated">
            <a:extLst>
              <a:ext uri="{FF2B5EF4-FFF2-40B4-BE49-F238E27FC236}">
                <a16:creationId xmlns:a16="http://schemas.microsoft.com/office/drawing/2014/main" id="{725EBC56-8109-09D1-5693-C7DA96374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403" y="3624242"/>
            <a:ext cx="5059394" cy="226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3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0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AB14E7-3E8C-5549-949E-B3FF66E3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63"/>
            <a:ext cx="3654287" cy="1325563"/>
          </a:xfrm>
        </p:spPr>
        <p:txBody>
          <a:bodyPr>
            <a:noAutofit/>
          </a:bodyPr>
          <a:lstStyle/>
          <a:p>
            <a:r>
              <a:rPr lang="nb-NO" sz="3200" b="1" dirty="0">
                <a:latin typeface="Inter Soft Semibold" pitchFamily="2" charset="0"/>
                <a:ea typeface="Inter Soft Semibold" pitchFamily="2" charset="0"/>
              </a:rPr>
              <a:t>Numerical Solution</a:t>
            </a:r>
            <a:br>
              <a:rPr lang="nb-NO" sz="3200" b="1" dirty="0">
                <a:latin typeface="Inter Soft Semibold" pitchFamily="2" charset="0"/>
                <a:ea typeface="Inter Soft Semibold" pitchFamily="2" charset="0"/>
              </a:rPr>
            </a:br>
            <a:r>
              <a:rPr lang="nb-NO" sz="3200" b="1" dirty="0">
                <a:latin typeface="Inter Soft Semibold" pitchFamily="2" charset="0"/>
                <a:ea typeface="Inter Soft Semibold" pitchFamily="2" charset="0"/>
              </a:rPr>
              <a:t>Comparison</a:t>
            </a:r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26163FD1-664A-D64B-8424-FEAC9A3D18AB}"/>
              </a:ext>
            </a:extLst>
          </p:cNvPr>
          <p:cNvSpPr txBox="1">
            <a:spLocks/>
          </p:cNvSpPr>
          <p:nvPr/>
        </p:nvSpPr>
        <p:spPr>
          <a:xfrm>
            <a:off x="794657" y="1477286"/>
            <a:ext cx="4797285" cy="4667250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Numerical solution</a:t>
            </a: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1266F1B0-50E7-2143-B081-E723FE4E313C}"/>
              </a:ext>
            </a:extLst>
          </p:cNvPr>
          <p:cNvSpPr txBox="1">
            <a:spLocks/>
          </p:cNvSpPr>
          <p:nvPr/>
        </p:nvSpPr>
        <p:spPr>
          <a:xfrm>
            <a:off x="5798771" y="152853"/>
            <a:ext cx="7688629" cy="7053490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b="1" dirty="0" err="1">
                <a:latin typeface="Inter Soft Semibold" pitchFamily="2" charset="0"/>
                <a:ea typeface="Inter Soft Semibold" pitchFamily="2" charset="0"/>
              </a:rPr>
              <a:t>Comparison</a:t>
            </a:r>
            <a:endParaRPr lang="nb-NO" b="1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5" name="Tittel 1">
            <a:extLst>
              <a:ext uri="{FF2B5EF4-FFF2-40B4-BE49-F238E27FC236}">
                <a16:creationId xmlns:a16="http://schemas.microsoft.com/office/drawing/2014/main" id="{261BB95F-02DF-3E44-A456-A4C9DED521C3}"/>
              </a:ext>
            </a:extLst>
          </p:cNvPr>
          <p:cNvSpPr txBox="1">
            <a:spLocks/>
          </p:cNvSpPr>
          <p:nvPr/>
        </p:nvSpPr>
        <p:spPr>
          <a:xfrm>
            <a:off x="4297020" y="180063"/>
            <a:ext cx="1116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6600" dirty="0">
                <a:latin typeface="Inter Soft Semibold" pitchFamily="2" charset="0"/>
                <a:ea typeface="Inter Soft Semibold" pitchFamily="2" charset="0"/>
              </a:rPr>
              <a:t>&amp;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A34A0-1486-18A6-0241-4EF244D69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091" y="3679598"/>
            <a:ext cx="1514300" cy="2418360"/>
          </a:xfrm>
          <a:prstGeom prst="rect">
            <a:avLst/>
          </a:prstGeom>
        </p:spPr>
      </p:pic>
      <p:pic>
        <p:nvPicPr>
          <p:cNvPr id="11" name="Picture 10" descr="A close-up of a white paper&#10;&#10;Description automatically generated">
            <a:extLst>
              <a:ext uri="{FF2B5EF4-FFF2-40B4-BE49-F238E27FC236}">
                <a16:creationId xmlns:a16="http://schemas.microsoft.com/office/drawing/2014/main" id="{4B52E398-D00C-7CA0-E902-4FEA36367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5" t="9286" r="8428" b="32858"/>
          <a:stretch/>
        </p:blipFill>
        <p:spPr>
          <a:xfrm>
            <a:off x="957943" y="1995718"/>
            <a:ext cx="4523014" cy="3967843"/>
          </a:xfrm>
          <a:prstGeom prst="rect">
            <a:avLst/>
          </a:prstGeom>
        </p:spPr>
      </p:pic>
      <p:sp>
        <p:nvSpPr>
          <p:cNvPr id="12" name="Plassholder for innhold 2">
            <a:extLst>
              <a:ext uri="{FF2B5EF4-FFF2-40B4-BE49-F238E27FC236}">
                <a16:creationId xmlns:a16="http://schemas.microsoft.com/office/drawing/2014/main" id="{FA197D5A-1E81-A875-F4EB-9469D24B7A89}"/>
              </a:ext>
            </a:extLst>
          </p:cNvPr>
          <p:cNvSpPr txBox="1">
            <a:spLocks/>
          </p:cNvSpPr>
          <p:nvPr/>
        </p:nvSpPr>
        <p:spPr>
          <a:xfrm>
            <a:off x="90871" y="6247951"/>
            <a:ext cx="5501071" cy="593271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numCol="1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*</a:t>
            </a:r>
            <a:r>
              <a:rPr lang="nb-NO" dirty="0">
                <a:latin typeface="Inter Soft Semibold" pitchFamily="2" charset="0"/>
                <a:ea typeface="Inter Soft Semibold" pitchFamily="2" charset="0"/>
                <a:hlinkClick r:id="rId4"/>
              </a:rPr>
              <a:t>https://www.efunda.com/formulae/solid_mechanics/plates/calculators/SSSS_PUniform.cfm#Results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 </a:t>
            </a:r>
          </a:p>
        </p:txBody>
      </p:sp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253A2C94-80E6-8234-E731-EF366F71C9B7}"/>
              </a:ext>
            </a:extLst>
          </p:cNvPr>
          <p:cNvSpPr txBox="1">
            <a:spLocks/>
          </p:cNvSpPr>
          <p:nvPr/>
        </p:nvSpPr>
        <p:spPr>
          <a:xfrm>
            <a:off x="3679371" y="4651602"/>
            <a:ext cx="1116495" cy="829355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*</a:t>
            </a:r>
          </a:p>
        </p:txBody>
      </p:sp>
      <p:pic>
        <p:nvPicPr>
          <p:cNvPr id="15" name="Picture 14" descr="A rainbow colored grid on a black background&#10;&#10;Description automatically generated">
            <a:extLst>
              <a:ext uri="{FF2B5EF4-FFF2-40B4-BE49-F238E27FC236}">
                <a16:creationId xmlns:a16="http://schemas.microsoft.com/office/drawing/2014/main" id="{878F38B2-EE2B-E0FE-4331-CCD29A832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250" y="3389164"/>
            <a:ext cx="9118363" cy="4089322"/>
          </a:xfrm>
          <a:prstGeom prst="rect">
            <a:avLst/>
          </a:prstGeom>
        </p:spPr>
      </p:pic>
      <p:pic>
        <p:nvPicPr>
          <p:cNvPr id="17" name="Picture 16" descr="A rainbow colored grid on a black background&#10;&#10;Description automatically generated">
            <a:extLst>
              <a:ext uri="{FF2B5EF4-FFF2-40B4-BE49-F238E27FC236}">
                <a16:creationId xmlns:a16="http://schemas.microsoft.com/office/drawing/2014/main" id="{09FB96A9-7CAB-0B70-5D54-E2F626D330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19354"/>
          <a:stretch/>
        </p:blipFill>
        <p:spPr>
          <a:xfrm>
            <a:off x="8068023" y="506637"/>
            <a:ext cx="8948333" cy="3236311"/>
          </a:xfrm>
          <a:prstGeom prst="rect">
            <a:avLst/>
          </a:prstGeom>
        </p:spPr>
      </p:pic>
      <p:sp>
        <p:nvSpPr>
          <p:cNvPr id="19" name="Plassholder for innhold 2">
            <a:extLst>
              <a:ext uri="{FF2B5EF4-FFF2-40B4-BE49-F238E27FC236}">
                <a16:creationId xmlns:a16="http://schemas.microsoft.com/office/drawing/2014/main" id="{BB138155-E65A-5E73-2F62-A28A8058DF60}"/>
              </a:ext>
            </a:extLst>
          </p:cNvPr>
          <p:cNvSpPr txBox="1">
            <a:spLocks/>
          </p:cNvSpPr>
          <p:nvPr/>
        </p:nvSpPr>
        <p:spPr>
          <a:xfrm>
            <a:off x="7598635" y="1909179"/>
            <a:ext cx="2214836" cy="844907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numCol="1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nb-NO" b="1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5mm mesh</a:t>
            </a:r>
          </a:p>
          <a:p>
            <a:pPr marL="0" indent="0" algn="r">
              <a:buNone/>
            </a:pPr>
            <a:r>
              <a:rPr lang="nb-NO" b="1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Without feets</a:t>
            </a:r>
          </a:p>
        </p:txBody>
      </p:sp>
      <p:sp>
        <p:nvSpPr>
          <p:cNvPr id="20" name="Plassholder for innhold 2">
            <a:extLst>
              <a:ext uri="{FF2B5EF4-FFF2-40B4-BE49-F238E27FC236}">
                <a16:creationId xmlns:a16="http://schemas.microsoft.com/office/drawing/2014/main" id="{40597702-C6E7-C9AB-FA40-808157E4732F}"/>
              </a:ext>
            </a:extLst>
          </p:cNvPr>
          <p:cNvSpPr txBox="1">
            <a:spLocks/>
          </p:cNvSpPr>
          <p:nvPr/>
        </p:nvSpPr>
        <p:spPr>
          <a:xfrm>
            <a:off x="7598635" y="4875551"/>
            <a:ext cx="2214836" cy="844907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numCol="1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nb-NO" b="1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10mm mesh</a:t>
            </a:r>
          </a:p>
          <a:p>
            <a:pPr marL="0" indent="0" algn="r">
              <a:buNone/>
            </a:pPr>
            <a:r>
              <a:rPr lang="nb-NO" b="1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Without feets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9F781F-8C08-3CFD-62AA-B38592575B79}"/>
              </a:ext>
            </a:extLst>
          </p:cNvPr>
          <p:cNvCxnSpPr>
            <a:cxnSpLocks/>
          </p:cNvCxnSpPr>
          <p:nvPr/>
        </p:nvCxnSpPr>
        <p:spPr>
          <a:xfrm>
            <a:off x="3751118" y="5631873"/>
            <a:ext cx="2386048" cy="153351"/>
          </a:xfrm>
          <a:prstGeom prst="straightConnector1">
            <a:avLst/>
          </a:prstGeom>
          <a:ln w="57150" cap="flat" cmpd="sng" algn="ctr">
            <a:solidFill>
              <a:srgbClr val="009C9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422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AB14E7-3E8C-5549-949E-B3FF66E3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88678" cy="1325563"/>
          </a:xfrm>
        </p:spPr>
        <p:txBody>
          <a:bodyPr/>
          <a:lstStyle/>
          <a:p>
            <a:r>
              <a:rPr lang="nb-NO" b="1" dirty="0" err="1">
                <a:latin typeface="Inter Soft Semibold" pitchFamily="2" charset="0"/>
                <a:ea typeface="Inter Soft Semibold" pitchFamily="2" charset="0"/>
              </a:rPr>
              <a:t>Conclusion</a:t>
            </a:r>
            <a:endParaRPr lang="nb-NO" b="1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4" name="Plassholder for innhold 2">
            <a:extLst>
              <a:ext uri="{FF2B5EF4-FFF2-40B4-BE49-F238E27FC236}">
                <a16:creationId xmlns:a16="http://schemas.microsoft.com/office/drawing/2014/main" id="{2A058759-7345-0115-089C-236E3872A69D}"/>
              </a:ext>
            </a:extLst>
          </p:cNvPr>
          <p:cNvSpPr txBox="1">
            <a:spLocks/>
          </p:cNvSpPr>
          <p:nvPr/>
        </p:nvSpPr>
        <p:spPr>
          <a:xfrm>
            <a:off x="4684690" y="1690688"/>
            <a:ext cx="3477987" cy="4568598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numCol="1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Reflection</a:t>
            </a: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Hassle to find the formula for the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numerical solution</a:t>
            </a: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Loads in a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node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/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RP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/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partision</a:t>
            </a: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Could not find a numerical formula for the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feet case</a:t>
            </a: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Impossible to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copy files </a:t>
            </a:r>
            <a:r>
              <a:rPr lang="nb-NO" dirty="0">
                <a:latin typeface="Inter Soft Semibold" pitchFamily="2" charset="0"/>
                <a:ea typeface="Inter Soft Semibold" pitchFamily="2" charset="0"/>
              </a:rPr>
              <a:t>to/from </a:t>
            </a: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mac</a:t>
            </a:r>
            <a:endParaRPr lang="nb-NO" dirty="0">
              <a:latin typeface="Inter Soft Semibold" pitchFamily="2" charset="0"/>
              <a:ea typeface="Inter Soft Semibold" pitchFamily="2" charset="0"/>
            </a:endParaRP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BE422C9C-CAEB-7A78-BBCA-0B07176CFF72}"/>
              </a:ext>
            </a:extLst>
          </p:cNvPr>
          <p:cNvSpPr txBox="1">
            <a:spLocks/>
          </p:cNvSpPr>
          <p:nvPr/>
        </p:nvSpPr>
        <p:spPr>
          <a:xfrm>
            <a:off x="8531181" y="1690688"/>
            <a:ext cx="3477987" cy="4568598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Could have done</a:t>
            </a: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Contact analysis</a:t>
            </a: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Rounded corners similar an actual Macbook</a:t>
            </a: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Better title</a:t>
            </a:r>
          </a:p>
          <a:p>
            <a:r>
              <a:rPr lang="nb-NO" dirty="0">
                <a:latin typeface="Inter Soft Semibold" pitchFamily="2" charset="0"/>
                <a:ea typeface="Inter Soft Semibold" pitchFamily="2" charset="0"/>
              </a:rPr>
              <a:t>Have a better understanding of mechanics</a:t>
            </a:r>
          </a:p>
        </p:txBody>
      </p:sp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05BF3098-3F52-43A7-16B8-6CE767CB24A7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3477987" cy="4568598"/>
          </a:xfrm>
          <a:prstGeom prst="roundRect">
            <a:avLst>
              <a:gd name="adj" fmla="val 6370"/>
            </a:avLst>
          </a:prstGeom>
          <a:solidFill>
            <a:schemeClr val="bg1"/>
          </a:solidFill>
        </p:spPr>
        <p:txBody>
          <a:bodyPr vert="horz" lIns="91440" tIns="45720" rIns="91440" bIns="45720" numCol="1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How much force?</a:t>
            </a:r>
          </a:p>
          <a:p>
            <a:pPr marL="0" indent="0">
              <a:buNone/>
            </a:pPr>
            <a:endParaRPr lang="nb-NO" b="1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None/>
            </a:pPr>
            <a:endParaRPr lang="nb-NO" b="1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None/>
            </a:pPr>
            <a:endParaRPr lang="nb-NO" b="1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None/>
            </a:pPr>
            <a:endParaRPr lang="nb-NO" b="1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None/>
            </a:pPr>
            <a:endParaRPr lang="nb-NO" b="1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None/>
            </a:pPr>
            <a:endParaRPr lang="nb-NO" b="1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None/>
            </a:pPr>
            <a:endParaRPr lang="nb-NO" b="1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None/>
            </a:pPr>
            <a:endParaRPr lang="nb-NO" dirty="0">
              <a:latin typeface="Inter Soft Semibold" pitchFamily="2" charset="0"/>
              <a:ea typeface="Inter Soft Semibold" pitchFamily="2" charset="0"/>
            </a:endParaRPr>
          </a:p>
          <a:p>
            <a:pPr marL="0" indent="0">
              <a:buNone/>
            </a:pPr>
            <a:r>
              <a:rPr lang="nb-NO" b="1" dirty="0">
                <a:latin typeface="Inter Soft Semibold" pitchFamily="2" charset="0"/>
                <a:ea typeface="Inter Soft Semibold" pitchFamily="2" charset="0"/>
              </a:rPr>
              <a:t>=&gt; be careful with the Mac under such forces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A73C1-2E12-2CC1-5E80-5FBE9142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453" y="2159282"/>
            <a:ext cx="1364425" cy="2187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30FE17-B00A-974C-8E32-9D3C59893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16" y="2128112"/>
            <a:ext cx="1326336" cy="2207185"/>
          </a:xfrm>
          <a:prstGeom prst="rect">
            <a:avLst/>
          </a:prstGeom>
        </p:spPr>
      </p:pic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A4C854A9-34A8-10DF-56A2-F88E3B0B8B23}"/>
              </a:ext>
            </a:extLst>
          </p:cNvPr>
          <p:cNvSpPr txBox="1">
            <a:spLocks/>
          </p:cNvSpPr>
          <p:nvPr/>
        </p:nvSpPr>
        <p:spPr>
          <a:xfrm>
            <a:off x="548566" y="4335297"/>
            <a:ext cx="2214836" cy="1159583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numCol="1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b="1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Edge</a:t>
            </a:r>
          </a:p>
          <a:p>
            <a:pPr marL="0" indent="0" algn="ctr">
              <a:buNone/>
            </a:pPr>
            <a:r>
              <a:rPr lang="nb-NO" dirty="0">
                <a:latin typeface="Inter Soft Semibold" pitchFamily="2" charset="0"/>
                <a:ea typeface="Inter Soft Semibold" pitchFamily="2" charset="0"/>
              </a:rPr>
              <a:t>~ step 80 </a:t>
            </a:r>
          </a:p>
          <a:p>
            <a:pPr marL="0" indent="0" algn="ctr">
              <a:buNone/>
            </a:pPr>
            <a:r>
              <a:rPr lang="nb-NO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= 1.6MPa</a:t>
            </a:r>
          </a:p>
        </p:txBody>
      </p:sp>
      <p:sp>
        <p:nvSpPr>
          <p:cNvPr id="11" name="Plassholder for innhold 2">
            <a:extLst>
              <a:ext uri="{FF2B5EF4-FFF2-40B4-BE49-F238E27FC236}">
                <a16:creationId xmlns:a16="http://schemas.microsoft.com/office/drawing/2014/main" id="{A8AC765D-D7BA-D2D0-8DEF-97B03C516125}"/>
              </a:ext>
            </a:extLst>
          </p:cNvPr>
          <p:cNvSpPr txBox="1">
            <a:spLocks/>
          </p:cNvSpPr>
          <p:nvPr/>
        </p:nvSpPr>
        <p:spPr>
          <a:xfrm>
            <a:off x="2437247" y="4335296"/>
            <a:ext cx="2214836" cy="844907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b="1" dirty="0">
                <a:solidFill>
                  <a:srgbClr val="009C94"/>
                </a:solidFill>
                <a:latin typeface="Inter Soft Semibold" pitchFamily="2" charset="0"/>
                <a:ea typeface="Inter Soft Semibold" pitchFamily="2" charset="0"/>
              </a:rPr>
              <a:t>feet</a:t>
            </a:r>
          </a:p>
        </p:txBody>
      </p:sp>
    </p:spTree>
    <p:extLst>
      <p:ext uri="{BB962C8B-B14F-4D97-AF65-F5344CB8AC3E}">
        <p14:creationId xmlns:p14="http://schemas.microsoft.com/office/powerpoint/2010/main" val="226112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3630</TotalTime>
  <Words>524</Words>
  <Application>Microsoft Office PowerPoint</Application>
  <PresentationFormat>Widescreen</PresentationFormat>
  <Paragraphs>133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Corbel</vt:lpstr>
      <vt:lpstr>Inter Soft Semibold</vt:lpstr>
      <vt:lpstr>Office-tema</vt:lpstr>
      <vt:lpstr>[Fjern denne]</vt:lpstr>
      <vt:lpstr>TODO list</vt:lpstr>
      <vt:lpstr>Analysis of displacements for a plate of aluminium with uniform load with different boundry conditions, in Abaqus</vt:lpstr>
      <vt:lpstr>Outline</vt:lpstr>
      <vt:lpstr>Description</vt:lpstr>
      <vt:lpstr>Model</vt:lpstr>
      <vt:lpstr>Abaqus Simulations</vt:lpstr>
      <vt:lpstr>Numerical Solution Comparison</vt:lpstr>
      <vt:lpstr>Conclusion</vt:lpstr>
      <vt:lpstr>Abaqus Model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Buckling analysis of a cylinder in Abaqus</dc:title>
  <dc:creator>Sigurd Humerfelt</dc:creator>
  <cp:lastModifiedBy>Sigurd Humerfelt</cp:lastModifiedBy>
  <cp:revision>186</cp:revision>
  <dcterms:created xsi:type="dcterms:W3CDTF">2024-02-04T16:32:03Z</dcterms:created>
  <dcterms:modified xsi:type="dcterms:W3CDTF">2024-02-26T22:34:30Z</dcterms:modified>
</cp:coreProperties>
</file>